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43200638" cy="28800425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09" algn="l" rtl="0" fontAlgn="base">
      <a:spcBef>
        <a:spcPct val="0"/>
      </a:spcBef>
      <a:spcAft>
        <a:spcPct val="0"/>
      </a:spcAft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217" algn="l" rtl="0" fontAlgn="base">
      <a:spcBef>
        <a:spcPct val="0"/>
      </a:spcBef>
      <a:spcAft>
        <a:spcPct val="0"/>
      </a:spcAft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326" algn="l" rtl="0" fontAlgn="base">
      <a:spcBef>
        <a:spcPct val="0"/>
      </a:spcBef>
      <a:spcAft>
        <a:spcPct val="0"/>
      </a:spcAft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434" algn="l" rtl="0" fontAlgn="base">
      <a:spcBef>
        <a:spcPct val="0"/>
      </a:spcBef>
      <a:spcAft>
        <a:spcPct val="0"/>
      </a:spcAft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543" algn="l" defTabSz="914217" rtl="0" eaLnBrk="1" latinLnBrk="0" hangingPunct="1"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2651" algn="l" defTabSz="914217" rtl="0" eaLnBrk="1" latinLnBrk="0" hangingPunct="1"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199760" algn="l" defTabSz="914217" rtl="0" eaLnBrk="1" latinLnBrk="0" hangingPunct="1"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6868" algn="l" defTabSz="914217" rtl="0" eaLnBrk="1" latinLnBrk="0" hangingPunct="1">
      <a:defRPr sz="8298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1" userDrawn="1">
          <p15:clr>
            <a:srgbClr val="A4A3A4"/>
          </p15:clr>
        </p15:guide>
        <p15:guide id="2" pos="136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1236A"/>
    <a:srgbClr val="00FF00"/>
    <a:srgbClr val="FFCC00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0" autoAdjust="0"/>
    <p:restoredTop sz="93801" autoAdjust="0"/>
  </p:normalViewPr>
  <p:slideViewPr>
    <p:cSldViewPr>
      <p:cViewPr>
        <p:scale>
          <a:sx n="25" d="100"/>
          <a:sy n="25" d="100"/>
        </p:scale>
        <p:origin x="662" y="-1027"/>
      </p:cViewPr>
      <p:guideLst>
        <p:guide orient="horz" pos="9071"/>
        <p:guide pos="136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48" y="4713405"/>
            <a:ext cx="36720542" cy="10026815"/>
          </a:xfrm>
        </p:spPr>
        <p:txBody>
          <a:bodyPr anchor="b"/>
          <a:lstStyle>
            <a:lvl1pPr algn="ctr">
              <a:defRPr sz="251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5126892"/>
            <a:ext cx="32400479" cy="6953434"/>
          </a:xfrm>
        </p:spPr>
        <p:txBody>
          <a:bodyPr/>
          <a:lstStyle>
            <a:lvl1pPr marL="0" indent="0" algn="ctr">
              <a:buNone/>
              <a:defRPr sz="10079"/>
            </a:lvl1pPr>
            <a:lvl2pPr marL="1920011" indent="0" algn="ctr">
              <a:buNone/>
              <a:defRPr sz="8399"/>
            </a:lvl2pPr>
            <a:lvl3pPr marL="3840023" indent="0" algn="ctr">
              <a:buNone/>
              <a:defRPr sz="7559"/>
            </a:lvl3pPr>
            <a:lvl4pPr marL="5760034" indent="0" algn="ctr">
              <a:buNone/>
              <a:defRPr sz="6719"/>
            </a:lvl4pPr>
            <a:lvl5pPr marL="7680046" indent="0" algn="ctr">
              <a:buNone/>
              <a:defRPr sz="6719"/>
            </a:lvl5pPr>
            <a:lvl6pPr marL="9600057" indent="0" algn="ctr">
              <a:buNone/>
              <a:defRPr sz="6719"/>
            </a:lvl6pPr>
            <a:lvl7pPr marL="11520068" indent="0" algn="ctr">
              <a:buNone/>
              <a:defRPr sz="6719"/>
            </a:lvl7pPr>
            <a:lvl8pPr marL="13440080" indent="0" algn="ctr">
              <a:buNone/>
              <a:defRPr sz="6719"/>
            </a:lvl8pPr>
            <a:lvl9pPr marL="15360091" indent="0" algn="ctr">
              <a:buNone/>
              <a:defRPr sz="671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7FE8-17C8-45EA-ABA2-EEF1A6AFBEE5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87583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7E99-41A5-442F-9517-AF7BE4FC23E1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49885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6" y="7180114"/>
            <a:ext cx="37260550" cy="11980175"/>
          </a:xfrm>
        </p:spPr>
        <p:txBody>
          <a:bodyPr anchor="b"/>
          <a:lstStyle>
            <a:lvl1pPr>
              <a:defRPr sz="251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6" y="19273626"/>
            <a:ext cx="37260550" cy="6300091"/>
          </a:xfrm>
        </p:spPr>
        <p:txBody>
          <a:bodyPr/>
          <a:lstStyle>
            <a:lvl1pPr marL="0" indent="0">
              <a:buNone/>
              <a:defRPr sz="10079">
                <a:solidFill>
                  <a:schemeClr val="tx1"/>
                </a:solidFill>
              </a:defRPr>
            </a:lvl1pPr>
            <a:lvl2pPr marL="1920011" indent="0">
              <a:buNone/>
              <a:defRPr sz="8399">
                <a:solidFill>
                  <a:schemeClr val="tx1">
                    <a:tint val="75000"/>
                  </a:schemeClr>
                </a:solidFill>
              </a:defRPr>
            </a:lvl2pPr>
            <a:lvl3pPr marL="3840023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3pPr>
            <a:lvl4pPr marL="5760034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4pPr>
            <a:lvl5pPr marL="7680046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5pPr>
            <a:lvl6pPr marL="9600057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6pPr>
            <a:lvl7pPr marL="11520068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7pPr>
            <a:lvl8pPr marL="13440080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8pPr>
            <a:lvl9pPr marL="15360091" indent="0">
              <a:buNone/>
              <a:defRPr sz="67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7097-788C-47FC-AEAC-896C8E1C57FC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73942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7666780"/>
            <a:ext cx="18360271" cy="182736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7666780"/>
            <a:ext cx="18360271" cy="182736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5D5E1-B6F2-4E73-BD8F-05EE426E2436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54636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533362"/>
            <a:ext cx="37260550" cy="55667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5" y="7060106"/>
            <a:ext cx="18275892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5" y="10520155"/>
            <a:ext cx="18275892" cy="154735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5" y="7060106"/>
            <a:ext cx="18365898" cy="3460049"/>
          </a:xfrm>
        </p:spPr>
        <p:txBody>
          <a:bodyPr anchor="b"/>
          <a:lstStyle>
            <a:lvl1pPr marL="0" indent="0">
              <a:buNone/>
              <a:defRPr sz="10079" b="1"/>
            </a:lvl1pPr>
            <a:lvl2pPr marL="1920011" indent="0">
              <a:buNone/>
              <a:defRPr sz="8399" b="1"/>
            </a:lvl2pPr>
            <a:lvl3pPr marL="3840023" indent="0">
              <a:buNone/>
              <a:defRPr sz="7559" b="1"/>
            </a:lvl3pPr>
            <a:lvl4pPr marL="5760034" indent="0">
              <a:buNone/>
              <a:defRPr sz="6719" b="1"/>
            </a:lvl4pPr>
            <a:lvl5pPr marL="7680046" indent="0">
              <a:buNone/>
              <a:defRPr sz="6719" b="1"/>
            </a:lvl5pPr>
            <a:lvl6pPr marL="9600057" indent="0">
              <a:buNone/>
              <a:defRPr sz="6719" b="1"/>
            </a:lvl6pPr>
            <a:lvl7pPr marL="11520068" indent="0">
              <a:buNone/>
              <a:defRPr sz="6719" b="1"/>
            </a:lvl7pPr>
            <a:lvl8pPr marL="13440080" indent="0">
              <a:buNone/>
              <a:defRPr sz="6719" b="1"/>
            </a:lvl8pPr>
            <a:lvl9pPr marL="15360091" indent="0">
              <a:buNone/>
              <a:defRPr sz="67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5" y="10520155"/>
            <a:ext cx="18365898" cy="154735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FF0DB-6445-4F92-8B4A-56751BDCE2BD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969880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F54DF-4A0A-4B7C-B6B1-4EEE2AE01761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71445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83AFB-93A7-4DC6-A0E9-E7545CFA0C5B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1154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4146734"/>
            <a:ext cx="21870323" cy="20466969"/>
          </a:xfrm>
        </p:spPr>
        <p:txBody>
          <a:bodyPr/>
          <a:lstStyle>
            <a:lvl1pPr>
              <a:defRPr sz="13438"/>
            </a:lvl1pPr>
            <a:lvl2pPr>
              <a:defRPr sz="11759"/>
            </a:lvl2pPr>
            <a:lvl3pPr>
              <a:defRPr sz="10079"/>
            </a:lvl3pPr>
            <a:lvl4pPr>
              <a:defRPr sz="8399"/>
            </a:lvl4pPr>
            <a:lvl5pPr>
              <a:defRPr sz="8399"/>
            </a:lvl5pPr>
            <a:lvl6pPr>
              <a:defRPr sz="8399"/>
            </a:lvl6pPr>
            <a:lvl7pPr>
              <a:defRPr sz="8399"/>
            </a:lvl7pPr>
            <a:lvl8pPr>
              <a:defRPr sz="8399"/>
            </a:lvl8pPr>
            <a:lvl9pPr>
              <a:defRPr sz="8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491-401E-46FC-96D9-779B27084430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701668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920028"/>
            <a:ext cx="13933330" cy="6720099"/>
          </a:xfrm>
        </p:spPr>
        <p:txBody>
          <a:bodyPr anchor="b"/>
          <a:lstStyle>
            <a:lvl1pPr>
              <a:defRPr sz="134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4146734"/>
            <a:ext cx="21870323" cy="20466969"/>
          </a:xfrm>
        </p:spPr>
        <p:txBody>
          <a:bodyPr anchor="t"/>
          <a:lstStyle>
            <a:lvl1pPr marL="0" indent="0">
              <a:buNone/>
              <a:defRPr sz="13438"/>
            </a:lvl1pPr>
            <a:lvl2pPr marL="1920011" indent="0">
              <a:buNone/>
              <a:defRPr sz="11759"/>
            </a:lvl2pPr>
            <a:lvl3pPr marL="3840023" indent="0">
              <a:buNone/>
              <a:defRPr sz="10079"/>
            </a:lvl3pPr>
            <a:lvl4pPr marL="5760034" indent="0">
              <a:buNone/>
              <a:defRPr sz="8399"/>
            </a:lvl4pPr>
            <a:lvl5pPr marL="7680046" indent="0">
              <a:buNone/>
              <a:defRPr sz="8399"/>
            </a:lvl5pPr>
            <a:lvl6pPr marL="9600057" indent="0">
              <a:buNone/>
              <a:defRPr sz="8399"/>
            </a:lvl6pPr>
            <a:lvl7pPr marL="11520068" indent="0">
              <a:buNone/>
              <a:defRPr sz="8399"/>
            </a:lvl7pPr>
            <a:lvl8pPr marL="13440080" indent="0">
              <a:buNone/>
              <a:defRPr sz="8399"/>
            </a:lvl8pPr>
            <a:lvl9pPr marL="15360091" indent="0">
              <a:buNone/>
              <a:defRPr sz="83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8640127"/>
            <a:ext cx="13933330" cy="16006905"/>
          </a:xfrm>
        </p:spPr>
        <p:txBody>
          <a:bodyPr/>
          <a:lstStyle>
            <a:lvl1pPr marL="0" indent="0">
              <a:buNone/>
              <a:defRPr sz="6719"/>
            </a:lvl1pPr>
            <a:lvl2pPr marL="1920011" indent="0">
              <a:buNone/>
              <a:defRPr sz="5879"/>
            </a:lvl2pPr>
            <a:lvl3pPr marL="3840023" indent="0">
              <a:buNone/>
              <a:defRPr sz="5039"/>
            </a:lvl3pPr>
            <a:lvl4pPr marL="5760034" indent="0">
              <a:buNone/>
              <a:defRPr sz="4200"/>
            </a:lvl4pPr>
            <a:lvl5pPr marL="7680046" indent="0">
              <a:buNone/>
              <a:defRPr sz="4200"/>
            </a:lvl5pPr>
            <a:lvl6pPr marL="9600057" indent="0">
              <a:buNone/>
              <a:defRPr sz="4200"/>
            </a:lvl6pPr>
            <a:lvl7pPr marL="11520068" indent="0">
              <a:buNone/>
              <a:defRPr sz="4200"/>
            </a:lvl7pPr>
            <a:lvl8pPr marL="13440080" indent="0">
              <a:buNone/>
              <a:defRPr sz="4200"/>
            </a:lvl8pPr>
            <a:lvl9pPr marL="15360091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5D301-FB74-4EDD-B9E7-370DC525D588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55823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A36DB-AD47-4184-A8A0-3569E3834213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794783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9" y="1533356"/>
            <a:ext cx="9315138" cy="24407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6" y="1533356"/>
            <a:ext cx="27405405" cy="24407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5F6D0-58DD-4D67-B573-DA1A318DA4E4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30217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533362"/>
            <a:ext cx="37260550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7666780"/>
            <a:ext cx="37260550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26693734"/>
            <a:ext cx="14580215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26693734"/>
            <a:ext cx="972014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0A667-67DA-4E83-BD8E-553D863C3460}" type="slidenum">
              <a:rPr lang="en-US" altLang="tr-TR" smtClean="0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24166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023" rtl="0" eaLnBrk="1" latinLnBrk="0" hangingPunct="1">
        <a:lnSpc>
          <a:spcPct val="90000"/>
        </a:lnSpc>
        <a:spcBef>
          <a:spcPct val="0"/>
        </a:spcBef>
        <a:buNone/>
        <a:defRPr sz="184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006" indent="-960006" algn="l" defTabSz="3840023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59" kern="1200">
          <a:solidFill>
            <a:schemeClr val="tx1"/>
          </a:solidFill>
          <a:latin typeface="+mn-lt"/>
          <a:ea typeface="+mn-ea"/>
          <a:cs typeface="+mn-cs"/>
        </a:defRPr>
      </a:lvl1pPr>
      <a:lvl2pPr marL="288001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79" kern="1200">
          <a:solidFill>
            <a:schemeClr val="tx1"/>
          </a:solidFill>
          <a:latin typeface="+mn-lt"/>
          <a:ea typeface="+mn-ea"/>
          <a:cs typeface="+mn-cs"/>
        </a:defRPr>
      </a:lvl2pPr>
      <a:lvl3pPr marL="4800029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399" kern="1200">
          <a:solidFill>
            <a:schemeClr val="tx1"/>
          </a:solidFill>
          <a:latin typeface="+mn-lt"/>
          <a:ea typeface="+mn-ea"/>
          <a:cs typeface="+mn-cs"/>
        </a:defRPr>
      </a:lvl3pPr>
      <a:lvl4pPr marL="6720040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8640051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10560063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2480074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86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6320097" indent="-960006" algn="l" defTabSz="3840023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92001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840023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3pPr>
      <a:lvl4pPr marL="5760034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4pPr>
      <a:lvl5pPr marL="7680046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5pPr>
      <a:lvl6pPr marL="9600057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6pPr>
      <a:lvl7pPr marL="11520068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7pPr>
      <a:lvl8pPr marL="13440080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8pPr>
      <a:lvl9pPr marL="15360091" algn="l" defTabSz="3840023" rtl="0" eaLnBrk="1" latinLnBrk="0" hangingPunct="1">
        <a:defRPr sz="75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9729" y="-7828"/>
            <a:ext cx="36792606" cy="1368274"/>
          </a:xfrm>
        </p:spPr>
        <p:txBody>
          <a:bodyPr anchor="ctr">
            <a:normAutofit/>
          </a:bodyPr>
          <a:lstStyle/>
          <a:p>
            <a:r>
              <a:rPr lang="en-US" altLang="tr-TR" sz="4600" b="1" dirty="0">
                <a:solidFill>
                  <a:srgbClr val="01236A"/>
                </a:solidFill>
                <a:latin typeface="Verdana" panose="020B0604030504040204" pitchFamily="34" charset="0"/>
              </a:rPr>
              <a:t>UTIS </a:t>
            </a:r>
            <a:r>
              <a:rPr lang="tr-TR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2025 </a:t>
            </a:r>
            <a:r>
              <a:rPr lang="en-US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1</a:t>
            </a:r>
            <a:r>
              <a:rPr lang="tr-TR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3</a:t>
            </a:r>
            <a:r>
              <a:rPr lang="en-US" altLang="tr-TR" sz="4600" b="1" dirty="0" err="1" smtClean="0">
                <a:solidFill>
                  <a:srgbClr val="01236A"/>
                </a:solidFill>
                <a:latin typeface="Verdana" panose="020B0604030504040204" pitchFamily="34" charset="0"/>
              </a:rPr>
              <a:t>th</a:t>
            </a:r>
            <a:r>
              <a:rPr lang="en-US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 </a:t>
            </a:r>
            <a:r>
              <a:rPr lang="tr-TR" altLang="tr-TR" sz="4600" b="1" dirty="0">
                <a:solidFill>
                  <a:srgbClr val="01236A"/>
                </a:solidFill>
                <a:latin typeface="Verdana" panose="020B0604030504040204" pitchFamily="34" charset="0"/>
              </a:rPr>
              <a:t>International </a:t>
            </a:r>
            <a:r>
              <a:rPr lang="en-US" altLang="tr-TR" sz="4600" b="1" dirty="0">
                <a:solidFill>
                  <a:srgbClr val="01236A"/>
                </a:solidFill>
                <a:latin typeface="Verdana" panose="020B0604030504040204" pitchFamily="34" charset="0"/>
              </a:rPr>
              <a:t>Congress</a:t>
            </a:r>
            <a:r>
              <a:rPr lang="tr-TR" altLang="tr-TR" sz="4600" b="1" dirty="0">
                <a:solidFill>
                  <a:srgbClr val="01236A"/>
                </a:solidFill>
                <a:latin typeface="Verdana" panose="020B0604030504040204" pitchFamily="34" charset="0"/>
              </a:rPr>
              <a:t> on Machining | </a:t>
            </a:r>
            <a:r>
              <a:rPr lang="tr-TR" altLang="tr-TR" sz="4600" b="1" dirty="0" err="1" smtClean="0">
                <a:solidFill>
                  <a:srgbClr val="01236A"/>
                </a:solidFill>
                <a:latin typeface="Verdana" panose="020B0604030504040204" pitchFamily="34" charset="0"/>
              </a:rPr>
              <a:t>October</a:t>
            </a:r>
            <a:r>
              <a:rPr lang="tr-TR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 30 - </a:t>
            </a:r>
            <a:r>
              <a:rPr lang="tr-TR" altLang="tr-TR" sz="4600" b="1" dirty="0" err="1" smtClean="0">
                <a:solidFill>
                  <a:srgbClr val="01236A"/>
                </a:solidFill>
                <a:latin typeface="Verdana" panose="020B0604030504040204" pitchFamily="34" charset="0"/>
              </a:rPr>
              <a:t>November</a:t>
            </a:r>
            <a:r>
              <a:rPr lang="tr-TR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 3</a:t>
            </a:r>
            <a:r>
              <a:rPr lang="en-US" altLang="tr-TR" sz="4600" b="1" dirty="0">
                <a:solidFill>
                  <a:srgbClr val="01236A"/>
                </a:solidFill>
                <a:latin typeface="Verdana" panose="020B0604030504040204" pitchFamily="34" charset="0"/>
              </a:rPr>
              <a:t>, </a:t>
            </a:r>
            <a:r>
              <a:rPr lang="en-US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202</a:t>
            </a:r>
            <a:r>
              <a:rPr lang="tr-TR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5</a:t>
            </a:r>
            <a:r>
              <a:rPr lang="en-US" altLang="tr-TR" sz="4600" b="1" dirty="0" smtClean="0">
                <a:solidFill>
                  <a:srgbClr val="01236A"/>
                </a:solidFill>
                <a:latin typeface="Verdana" panose="020B0604030504040204" pitchFamily="34" charset="0"/>
              </a:rPr>
              <a:t> </a:t>
            </a:r>
            <a:endParaRPr lang="en-US" altLang="tr-TR" sz="4600" b="1" dirty="0">
              <a:latin typeface="Verdana" panose="020B0604030504040204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2664303" y="1187098"/>
            <a:ext cx="37583094" cy="136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21721" tIns="210861" rIns="421721" bIns="210861" anchor="ctr"/>
          <a:lstStyle>
            <a:lvl1pPr algn="ctr" defTabSz="4217988"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defTabSz="4217988"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defTabSz="4217988"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defTabSz="4217988"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defTabSz="4217988"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defTabSz="4217988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defTabSz="4217988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defTabSz="4217988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defTabSz="4217988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7199" b="1" dirty="0">
                <a:solidFill>
                  <a:srgbClr val="002060"/>
                </a:solidFill>
                <a:latin typeface="Verdana" panose="020B0604030504040204" pitchFamily="34" charset="0"/>
              </a:rPr>
              <a:t>Sample Layout for 120 cm x 80 cm Poster: The Title Format </a:t>
            </a:r>
            <a:endParaRPr lang="en-US" altLang="tr-TR" sz="7199" b="1" dirty="0">
              <a:solidFill>
                <a:srgbClr val="002060"/>
              </a:solidFill>
              <a:latin typeface="Verdana" panose="020B0604030504040204" pitchFamily="34" charset="0"/>
            </a:endParaRP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360324" y="6918744"/>
            <a:ext cx="13680000" cy="1150810"/>
          </a:xfrm>
          <a:prstGeom prst="rect">
            <a:avLst/>
          </a:prstGeom>
          <a:solidFill>
            <a:schemeClr val="bg1"/>
          </a:solidFill>
          <a:ln w="38100">
            <a:solidFill>
              <a:srgbClr val="01236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4400" b="1" dirty="0">
                <a:solidFill>
                  <a:srgbClr val="01236A"/>
                </a:solidFill>
                <a:latin typeface="Verdana" panose="020B0604030504040204" pitchFamily="34" charset="0"/>
              </a:rPr>
              <a:t>1. INTRODUCTION</a:t>
            </a:r>
            <a:endParaRPr lang="en-US" altLang="tr-TR" sz="4400" b="1" dirty="0">
              <a:solidFill>
                <a:srgbClr val="01236A"/>
              </a:solidFill>
              <a:latin typeface="Verdana" panose="020B0604030504040204" pitchFamily="34" charset="0"/>
            </a:endParaRPr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5758816" y="19623635"/>
            <a:ext cx="3312748" cy="2654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r-TR" sz="2800" b="1" dirty="0">
                <a:solidFill>
                  <a:srgbClr val="002060"/>
                </a:solidFill>
                <a:latin typeface="Verdana" panose="020B0604030504040204" pitchFamily="34" charset="0"/>
              </a:rPr>
              <a:t>Figure 1:</a:t>
            </a:r>
            <a:r>
              <a:rPr lang="en-US" altLang="tr-TR" sz="2800" dirty="0">
                <a:solidFill>
                  <a:srgbClr val="002060"/>
                </a:solidFill>
                <a:latin typeface="Verdana" panose="020B0604030504040204" pitchFamily="34" charset="0"/>
              </a:rPr>
              <a:t> The hone and the deformation zones in orthogonal cutting .</a:t>
            </a:r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10871590" y="19556966"/>
            <a:ext cx="2520672" cy="308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tr-TR" sz="2800" b="1" dirty="0">
                <a:solidFill>
                  <a:srgbClr val="002060"/>
                </a:solidFill>
                <a:latin typeface="Verdana" panose="020B0604030504040204" pitchFamily="34" charset="0"/>
              </a:rPr>
              <a:t>Figure 2:</a:t>
            </a:r>
            <a:r>
              <a:rPr lang="en-US" altLang="tr-TR" sz="2800" dirty="0">
                <a:solidFill>
                  <a:srgbClr val="002060"/>
                </a:solidFill>
                <a:latin typeface="Verdana" panose="020B0604030504040204" pitchFamily="34" charset="0"/>
              </a:rPr>
              <a:t> The regions on the cutting edge used in edge force modeling. 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356158" y="8207524"/>
            <a:ext cx="13680000" cy="19934944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GB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This </a:t>
            </a:r>
            <a:r>
              <a:rPr lang="tr-TR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layout</a:t>
            </a:r>
            <a:r>
              <a:rPr lang="en-GB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 is to demonstrate </a:t>
            </a:r>
            <a:r>
              <a:rPr lang="tr-TR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the </a:t>
            </a:r>
            <a:r>
              <a:rPr lang="en-GB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poster for presentation at </a:t>
            </a:r>
            <a:r>
              <a:rPr lang="tr-TR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UTIS </a:t>
            </a:r>
            <a:r>
              <a:rPr lang="en-US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202</a:t>
            </a:r>
            <a:r>
              <a:rPr lang="tr-TR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4</a:t>
            </a:r>
            <a:r>
              <a:rPr lang="en-GB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en-AU" altLang="tr-TR" sz="5499" dirty="0">
                <a:solidFill>
                  <a:srgbClr val="002060"/>
                </a:solidFill>
                <a:cs typeface="Arial" panose="020B0604020202020204" pitchFamily="34" charset="0"/>
              </a:rPr>
              <a:t>The purpose of poster presentation is to promote informal discussion. It is a graphic display of a written manuscript. The poster presentation stands by itself as a summary of research and usually contains an overview of research objectives, experimental methods, materials, results and a discussion. </a:t>
            </a:r>
            <a:endParaRPr lang="en-GB" altLang="tr-TR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45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en-US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</p:txBody>
      </p: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0" y="29519485"/>
            <a:ext cx="43200638" cy="18095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z="8297"/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 flipV="1">
            <a:off x="0" y="-900013"/>
            <a:ext cx="0" cy="3060045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8297"/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 flipV="1">
            <a:off x="43200638" y="-900013"/>
            <a:ext cx="0" cy="3060045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8297"/>
          </a:p>
        </p:txBody>
      </p:sp>
      <p:sp>
        <p:nvSpPr>
          <p:cNvPr id="2114" name="Rectangle 66"/>
          <p:cNvSpPr>
            <a:spLocks noChangeArrowheads="1"/>
          </p:cNvSpPr>
          <p:nvPr/>
        </p:nvSpPr>
        <p:spPr bwMode="auto">
          <a:xfrm>
            <a:off x="2" y="-1584515"/>
            <a:ext cx="184711" cy="1369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r-TR" sz="8297"/>
          </a:p>
        </p:txBody>
      </p:sp>
      <p:sp>
        <p:nvSpPr>
          <p:cNvPr id="2120" name="Rectangle 72"/>
          <p:cNvSpPr>
            <a:spLocks noChangeArrowheads="1"/>
          </p:cNvSpPr>
          <p:nvPr/>
        </p:nvSpPr>
        <p:spPr bwMode="auto">
          <a:xfrm>
            <a:off x="2" y="13434754"/>
            <a:ext cx="184711" cy="1369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r-TR" sz="8297"/>
          </a:p>
        </p:txBody>
      </p:sp>
      <p:sp>
        <p:nvSpPr>
          <p:cNvPr id="2122" name="Rectangle 74"/>
          <p:cNvSpPr>
            <a:spLocks noChangeArrowheads="1"/>
          </p:cNvSpPr>
          <p:nvPr/>
        </p:nvSpPr>
        <p:spPr bwMode="auto">
          <a:xfrm>
            <a:off x="2" y="-1584515"/>
            <a:ext cx="184711" cy="1369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r-TR" sz="8297"/>
          </a:p>
        </p:txBody>
      </p:sp>
      <p:pic>
        <p:nvPicPr>
          <p:cNvPr id="2176" name="Picture 128" descr="orthogonal_cutting1_colo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51" y="19444775"/>
            <a:ext cx="5039756" cy="318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77" name="Picture 129" descr="orthogonal_cutting_tool_colo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698" y="19396361"/>
            <a:ext cx="2166699" cy="32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2"/>
          <p:cNvSpPr txBox="1">
            <a:spLocks noChangeArrowheads="1"/>
          </p:cNvSpPr>
          <p:nvPr/>
        </p:nvSpPr>
        <p:spPr bwMode="auto">
          <a:xfrm>
            <a:off x="2951632" y="3814914"/>
            <a:ext cx="36792606" cy="136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1721" tIns="210861" rIns="421721" bIns="210861" numCol="1" anchor="ctr" anchorCtr="0" compatLnSpc="1">
            <a:prstTxWarp prst="textNoShape">
              <a:avLst/>
            </a:prstTxWarp>
          </a:bodyPr>
          <a:lstStyle>
            <a:lvl1pPr algn="ctr" defTabSz="4217988" rtl="0" fontAlgn="base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217988" rtl="0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defTabSz="4217988" rtl="0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defTabSz="4217988" rtl="0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defTabSz="4217988" rtl="0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defTabSz="4217988" rtl="0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defTabSz="4217988" rtl="0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defTabSz="4217988" rtl="0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defTabSz="4217988" rtl="0" fontAlgn="base">
              <a:spcBef>
                <a:spcPct val="0"/>
              </a:spcBef>
              <a:spcAft>
                <a:spcPct val="0"/>
              </a:spcAft>
              <a:defRPr sz="203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hangingPunct="0"/>
            <a:r>
              <a:rPr lang="en-US" sz="4200" b="1" dirty="0"/>
              <a:t>Name </a:t>
            </a:r>
            <a:r>
              <a:rPr lang="en-US" sz="4200" b="1" dirty="0" err="1"/>
              <a:t>Surname</a:t>
            </a:r>
            <a:r>
              <a:rPr lang="en-US" sz="4200" b="1" baseline="30000" dirty="0" err="1"/>
              <a:t>a</a:t>
            </a:r>
            <a:r>
              <a:rPr lang="en-US" sz="4200" b="1" dirty="0"/>
              <a:t> , Name </a:t>
            </a:r>
            <a:r>
              <a:rPr lang="en-US" sz="4200" b="1" dirty="0" err="1"/>
              <a:t>Surname</a:t>
            </a:r>
            <a:r>
              <a:rPr lang="en-US" sz="4200" b="1" baseline="30000" dirty="0" err="1"/>
              <a:t>b</a:t>
            </a:r>
            <a:r>
              <a:rPr lang="en-US" sz="4200" b="1" dirty="0"/>
              <a:t> , and Name </a:t>
            </a:r>
            <a:r>
              <a:rPr lang="en-US" sz="4200" b="1" dirty="0" err="1"/>
              <a:t>Surname</a:t>
            </a:r>
            <a:r>
              <a:rPr lang="en-US" sz="4200" b="1" baseline="30000" dirty="0" err="1"/>
              <a:t>c</a:t>
            </a:r>
            <a:endParaRPr lang="tr-TR" sz="4200" dirty="0"/>
          </a:p>
          <a:p>
            <a:pPr hangingPunct="0"/>
            <a:r>
              <a:rPr lang="en-US" sz="4200" b="1" dirty="0"/>
              <a:t> </a:t>
            </a:r>
            <a:endParaRPr lang="tr-TR" sz="4200" dirty="0"/>
          </a:p>
          <a:p>
            <a:pPr hangingPunct="0"/>
            <a:r>
              <a:rPr lang="en-US" sz="4200" i="1" dirty="0"/>
              <a:t>a, … University … Faculty …..Department, Izmir/TURKEY, author1@xxx.edu</a:t>
            </a:r>
            <a:endParaRPr lang="tr-TR" sz="4200" dirty="0"/>
          </a:p>
          <a:p>
            <a:pPr hangingPunct="0"/>
            <a:r>
              <a:rPr lang="en-US" sz="4200" i="1" dirty="0"/>
              <a:t> b, ……. Company, Barcelona/SPAIN, author2@xxx.edu</a:t>
            </a:r>
            <a:endParaRPr lang="tr-TR" sz="4200" dirty="0"/>
          </a:p>
          <a:p>
            <a:pPr hangingPunct="0"/>
            <a:r>
              <a:rPr lang="en-US" sz="4200" i="1" dirty="0"/>
              <a:t>c, … Research Center, Istanbul/TURKEY, author3@xxx.edu</a:t>
            </a:r>
            <a:endParaRPr lang="tr-TR" sz="4200" dirty="0"/>
          </a:p>
        </p:txBody>
      </p:sp>
      <p:sp>
        <p:nvSpPr>
          <p:cNvPr id="80" name="Rectangle 19"/>
          <p:cNvSpPr>
            <a:spLocks noChangeArrowheads="1"/>
          </p:cNvSpPr>
          <p:nvPr/>
        </p:nvSpPr>
        <p:spPr bwMode="auto">
          <a:xfrm>
            <a:off x="14687551" y="6941538"/>
            <a:ext cx="13680000" cy="1150810"/>
          </a:xfrm>
          <a:prstGeom prst="rect">
            <a:avLst/>
          </a:prstGeom>
          <a:solidFill>
            <a:schemeClr val="bg1"/>
          </a:solidFill>
          <a:ln w="38100">
            <a:solidFill>
              <a:srgbClr val="01236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4400" b="1" dirty="0">
                <a:solidFill>
                  <a:srgbClr val="01236A"/>
                </a:solidFill>
                <a:latin typeface="Verdana" panose="020B0604030504040204" pitchFamily="34" charset="0"/>
              </a:rPr>
              <a:t>2. DESIGN ISSUES</a:t>
            </a:r>
            <a:endParaRPr lang="en-US" altLang="tr-TR" sz="4400" b="1" dirty="0">
              <a:solidFill>
                <a:srgbClr val="01236A"/>
              </a:solidFill>
              <a:latin typeface="Verdana" panose="020B0604030504040204" pitchFamily="34" charset="0"/>
            </a:endParaRPr>
          </a:p>
        </p:txBody>
      </p:sp>
      <p:sp>
        <p:nvSpPr>
          <p:cNvPr id="81" name="Text Box 18"/>
          <p:cNvSpPr txBox="1">
            <a:spLocks noChangeArrowheads="1"/>
          </p:cNvSpPr>
          <p:nvPr/>
        </p:nvSpPr>
        <p:spPr bwMode="auto">
          <a:xfrm>
            <a:off x="14689071" y="8207524"/>
            <a:ext cx="13680000" cy="19802729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tr-TR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Authors are free to choose the fonts, font sizes and colours. </a:t>
            </a:r>
          </a:p>
          <a:p>
            <a:pPr algn="just">
              <a:spcBef>
                <a:spcPct val="50000"/>
              </a:spcBef>
            </a:pPr>
            <a:r>
              <a:rPr lang="tr-TR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The paper size must be 120 cm x 80 cm.</a:t>
            </a:r>
          </a:p>
          <a:p>
            <a:pPr algn="just">
              <a:spcBef>
                <a:spcPct val="50000"/>
              </a:spcBef>
            </a:pPr>
            <a:r>
              <a:rPr lang="tr-TR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All the presented material should be read clearly.</a:t>
            </a:r>
          </a:p>
          <a:p>
            <a:pPr algn="just">
              <a:spcBef>
                <a:spcPct val="50000"/>
              </a:spcBef>
            </a:pPr>
            <a:r>
              <a:rPr lang="tr-TR" alt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The poster should contain the work presented in the submitted manuscript. </a:t>
            </a:r>
          </a:p>
          <a:p>
            <a:pPr algn="just">
              <a:spcBef>
                <a:spcPct val="50000"/>
              </a:spcBef>
            </a:pPr>
            <a:endParaRPr lang="tr-TR" altLang="tr-TR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en-US" sz="5499" b="1" dirty="0">
                <a:solidFill>
                  <a:srgbClr val="002060"/>
                </a:solidFill>
                <a:cs typeface="Times New Roman" panose="02020603050405020304" pitchFamily="18" charset="0"/>
              </a:rPr>
              <a:t>Your poster presentation should include: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The paper title and all authors at the top of the poster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A brief introduction, goals, experimental detail, conclusions, and references (make sure this information is presented in a logical and clear sequence)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Explanations for graphs, pictures, and tables.</a:t>
            </a: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en-US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</p:txBody>
      </p:sp>
      <p:sp>
        <p:nvSpPr>
          <p:cNvPr id="82" name="Rectangle 19"/>
          <p:cNvSpPr>
            <a:spLocks noChangeArrowheads="1"/>
          </p:cNvSpPr>
          <p:nvPr/>
        </p:nvSpPr>
        <p:spPr bwMode="auto">
          <a:xfrm>
            <a:off x="28946655" y="6911380"/>
            <a:ext cx="13680000" cy="1150810"/>
          </a:xfrm>
          <a:prstGeom prst="rect">
            <a:avLst/>
          </a:prstGeom>
          <a:solidFill>
            <a:schemeClr val="bg1"/>
          </a:solidFill>
          <a:ln w="38100">
            <a:solidFill>
              <a:srgbClr val="01236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4400" b="1" dirty="0">
                <a:solidFill>
                  <a:srgbClr val="01236A"/>
                </a:solidFill>
                <a:latin typeface="Verdana" panose="020B0604030504040204" pitchFamily="34" charset="0"/>
              </a:rPr>
              <a:t>3. CONCLUSIONS</a:t>
            </a:r>
            <a:endParaRPr lang="en-US" altLang="tr-TR" sz="4400" b="1" dirty="0">
              <a:solidFill>
                <a:srgbClr val="01236A"/>
              </a:solidFill>
              <a:latin typeface="Verdana" panose="020B0604030504040204" pitchFamily="34" charset="0"/>
            </a:endParaRPr>
          </a:p>
        </p:txBody>
      </p:sp>
      <p:sp>
        <p:nvSpPr>
          <p:cNvPr id="83" name="Text Box 18"/>
          <p:cNvSpPr txBox="1">
            <a:spLocks noChangeArrowheads="1"/>
          </p:cNvSpPr>
          <p:nvPr/>
        </p:nvSpPr>
        <p:spPr bwMode="auto">
          <a:xfrm>
            <a:off x="28946655" y="8207524"/>
            <a:ext cx="13680000" cy="19602802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21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217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Poster presentations should be soft-copy (paper/poster) format only should be </a:t>
            </a:r>
            <a:r>
              <a:rPr lang="tr-TR" sz="5499" dirty="0" err="1">
                <a:solidFill>
                  <a:srgbClr val="002060"/>
                </a:solidFill>
                <a:cs typeface="Times New Roman" panose="02020603050405020304" pitchFamily="18" charset="0"/>
              </a:rPr>
              <a:t>upload</a:t>
            </a: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 to</a:t>
            </a:r>
            <a:r>
              <a:rPr 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tr-TR" sz="5499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the</a:t>
            </a:r>
            <a:r>
              <a:rPr 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tr-TR" sz="5499" dirty="0" err="1">
                <a:solidFill>
                  <a:srgbClr val="002060"/>
                </a:solidFill>
                <a:cs typeface="Times New Roman" panose="02020603050405020304" pitchFamily="18" charset="0"/>
              </a:rPr>
              <a:t>submission</a:t>
            </a:r>
            <a:r>
              <a:rPr 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tr-TR" sz="5499" dirty="0" err="1">
                <a:solidFill>
                  <a:srgbClr val="002060"/>
                </a:solidFill>
                <a:cs typeface="Times New Roman" panose="02020603050405020304" pitchFamily="18" charset="0"/>
              </a:rPr>
              <a:t>system</a:t>
            </a:r>
            <a:r>
              <a:rPr 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Posters must fit within the designated display area. </a:t>
            </a:r>
            <a:endParaRPr lang="tr-TR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The most successful and attractive posters are graphically produced posters that highlight and summarize the main points, with the poster presenter filling in the details.</a:t>
            </a:r>
            <a:endParaRPr lang="tr-TR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The entire poster layout should be readable from </a:t>
            </a:r>
            <a:r>
              <a:rPr 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2 </a:t>
            </a: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to </a:t>
            </a:r>
            <a:r>
              <a:rPr lang="tr-TR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3</a:t>
            </a: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tr-TR" sz="5499" dirty="0" err="1">
                <a:solidFill>
                  <a:srgbClr val="002060"/>
                </a:solidFill>
                <a:cs typeface="Times New Roman" panose="02020603050405020304" pitchFamily="18" charset="0"/>
              </a:rPr>
              <a:t>meters</a:t>
            </a: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 away.</a:t>
            </a:r>
            <a:endParaRPr lang="tr-TR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99" dirty="0">
                <a:solidFill>
                  <a:srgbClr val="002060"/>
                </a:solidFill>
                <a:cs typeface="Times New Roman" panose="02020603050405020304" pitchFamily="18" charset="0"/>
              </a:rPr>
              <a:t>The least effective poster format is a photocopy of the manuscript.</a:t>
            </a:r>
            <a:endParaRPr lang="tr-TR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tr-TR" sz="5499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endParaRPr lang="en-US" sz="5499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en-US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tr-TR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  <a:p>
            <a:pPr algn="just">
              <a:spcBef>
                <a:spcPct val="50000"/>
              </a:spcBef>
            </a:pPr>
            <a:endParaRPr lang="en-US" altLang="tr-TR" sz="2800" dirty="0">
              <a:solidFill>
                <a:srgbClr val="002060"/>
              </a:solidFill>
              <a:latin typeface="Verdana" panose="020B0604030504040204" pitchFamily="34" charset="0"/>
            </a:endParaRPr>
          </a:p>
        </p:txBody>
      </p:sp>
      <p:pic>
        <p:nvPicPr>
          <p:cNvPr id="3" name="Resim 2" descr="logo, grafik, simge, sembol, yazı tipi içeren bir resim&#10;&#10;Açıklama otomatik olarak oluşturuldu">
            <a:extLst>
              <a:ext uri="{FF2B5EF4-FFF2-40B4-BE49-F238E27FC236}">
                <a16:creationId xmlns:a16="http://schemas.microsoft.com/office/drawing/2014/main" id="{29632B30-54E5-AC78-7842-18926A124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82" y="-7828"/>
            <a:ext cx="4677791" cy="46777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1379</TotalTime>
  <Words>265</Words>
  <Application>Microsoft Office PowerPoint</Application>
  <PresentationFormat>Özel</PresentationFormat>
  <Paragraphs>50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Verdana</vt:lpstr>
      <vt:lpstr>Default Design</vt:lpstr>
      <vt:lpstr>UTIS 2025 13th International Congress on Machining | October 30 - November 3, 2025 </vt:lpstr>
    </vt:vector>
  </TitlesOfParts>
  <Company>SABANCI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Emre Özlü</dc:creator>
  <cp:lastModifiedBy>İES</cp:lastModifiedBy>
  <cp:revision>34</cp:revision>
  <dcterms:created xsi:type="dcterms:W3CDTF">2009-04-30T18:51:53Z</dcterms:created>
  <dcterms:modified xsi:type="dcterms:W3CDTF">2024-12-17T18:20:43Z</dcterms:modified>
</cp:coreProperties>
</file>